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8" r:id="rId5"/>
    <p:sldId id="260" r:id="rId6"/>
    <p:sldId id="272" r:id="rId7"/>
    <p:sldId id="265" r:id="rId8"/>
    <p:sldId id="268" r:id="rId9"/>
    <p:sldId id="273" r:id="rId10"/>
    <p:sldId id="274" r:id="rId11"/>
    <p:sldId id="275" r:id="rId12"/>
    <p:sldId id="270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068" y="-84"/>
      </p:cViewPr>
      <p:guideLst>
        <p:guide orient="horz" pos="1417"/>
        <p:guide orient="horz" pos="1250"/>
        <p:guide orient="horz" pos="1134"/>
        <p:guide orient="horz" pos="4030"/>
        <p:guide pos="2880"/>
        <p:guide pos="560"/>
        <p:guide pos="5203"/>
        <p:guide pos="282"/>
        <p:guide pos="5469"/>
        <p:guide pos="47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0B46D9-B315-4DEA-8CAA-0952ED893E4D}" type="datetimeFigureOut">
              <a:rPr lang="en-US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44FF6E7-0F36-4758-9179-C89097F17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F3F6CA-7269-4834-9A61-9D6075401621}" type="datetimeFigureOut">
              <a:rPr lang="en-US" smtClean="0"/>
              <a:pPr>
                <a:defRPr/>
              </a:pPr>
              <a:t>6/16/2011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9121841-88B0-4A5A-BCEC-C6B6A063A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/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D&amp;D_ppt_p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7469" y="167294"/>
            <a:ext cx="6644744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9000" y="1723666"/>
            <a:ext cx="6652388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53175"/>
            <a:ext cx="2895600" cy="176213"/>
          </a:xfrm>
        </p:spPr>
        <p:txBody>
          <a:bodyPr/>
          <a:lstStyle>
            <a:lvl1pPr algn="l">
              <a:defRPr sz="1200" smtClean="0">
                <a:solidFill>
                  <a:srgbClr val="878787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en-US"/>
              <a:t>April XX 2010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D&amp;D_ppt_p5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675" y="167294"/>
            <a:ext cx="7094539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675" y="1723666"/>
            <a:ext cx="6638925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756151"/>
            <a:ext cx="7086600" cy="43648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43650"/>
            <a:ext cx="5791200" cy="196850"/>
          </a:xfrm>
        </p:spPr>
        <p:txBody>
          <a:bodyPr/>
          <a:lstStyle>
            <a:lvl1pPr>
              <a:defRPr sz="1200" smtClean="0">
                <a:solidFill>
                  <a:srgbClr val="878787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en-US"/>
              <a:t>April XX 2010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&amp; Content - 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774315"/>
            <a:ext cx="3429001" cy="4397886"/>
          </a:xfrm>
        </p:spPr>
        <p:txBody>
          <a:bodyPr/>
          <a:lstStyle>
            <a:lvl1pPr marL="0" indent="0">
              <a:defRPr sz="1600"/>
            </a:lvl1pPr>
            <a:lvl2pPr marL="242888" indent="-188913">
              <a:defRPr sz="1600"/>
            </a:lvl2pPr>
            <a:lvl3pPr marL="441325" indent="-171450">
              <a:defRPr sz="1600"/>
            </a:lvl3pPr>
            <a:lvl4pPr marL="666750" indent="-171450">
              <a:defRPr sz="1400"/>
            </a:lvl4pPr>
            <a:lvl5pPr marL="873125" indent="-161925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9820" y="1774315"/>
            <a:ext cx="3425811" cy="4397886"/>
          </a:xfrm>
        </p:spPr>
        <p:txBody>
          <a:bodyPr/>
          <a:lstStyle>
            <a:lvl1pPr marL="0" indent="0">
              <a:defRPr sz="1600"/>
            </a:lvl1pPr>
            <a:lvl2pPr marL="242888" indent="-188913">
              <a:defRPr sz="1600"/>
            </a:lvl2pPr>
            <a:lvl3pPr marL="441325" indent="-171450">
              <a:defRPr sz="1600"/>
            </a:lvl3pPr>
            <a:lvl4pPr marL="666750" indent="-171450">
              <a:defRPr sz="1400"/>
            </a:lvl4pPr>
            <a:lvl5pPr marL="873125" indent="-161925"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57200" y="6353175"/>
            <a:ext cx="5226050" cy="177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XX 2010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47673" y="1803964"/>
            <a:ext cx="3657600" cy="3657600"/>
          </a:xfrm>
        </p:spPr>
        <p:txBody>
          <a:bodyPr rtlCol="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207057" y="1803964"/>
            <a:ext cx="3653898" cy="178308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05197" y="3678484"/>
            <a:ext cx="1773936" cy="1773936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088370" y="3678484"/>
            <a:ext cx="1773936" cy="1773936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457200" y="6353175"/>
            <a:ext cx="5226050" cy="177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XX 2010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ts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 descr="MD&amp;D logo top only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97763" y="-4763"/>
            <a:ext cx="1644650" cy="113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hart Placeholder 11"/>
          <p:cNvSpPr>
            <a:spLocks noGrp="1"/>
          </p:cNvSpPr>
          <p:nvPr>
            <p:ph type="chart" sz="quarter" idx="12"/>
          </p:nvPr>
        </p:nvSpPr>
        <p:spPr>
          <a:xfrm>
            <a:off x="447674" y="2012235"/>
            <a:ext cx="2239811" cy="1952625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13" name="Chart Placeholder 11"/>
          <p:cNvSpPr>
            <a:spLocks noGrp="1"/>
          </p:cNvSpPr>
          <p:nvPr>
            <p:ph type="chart" sz="quarter" idx="13"/>
          </p:nvPr>
        </p:nvSpPr>
        <p:spPr>
          <a:xfrm>
            <a:off x="2873999" y="2012235"/>
            <a:ext cx="2240280" cy="1952625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14" name="Chart Placeholder 11"/>
          <p:cNvSpPr>
            <a:spLocks noGrp="1"/>
          </p:cNvSpPr>
          <p:nvPr>
            <p:ph type="chart" sz="quarter" idx="14"/>
          </p:nvPr>
        </p:nvSpPr>
        <p:spPr>
          <a:xfrm>
            <a:off x="5300793" y="2012235"/>
            <a:ext cx="2240280" cy="1952625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4191000"/>
            <a:ext cx="7086600" cy="193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447674" y="1580585"/>
            <a:ext cx="2240280" cy="380999"/>
          </a:xfrm>
        </p:spPr>
        <p:txBody>
          <a:bodyPr anchor="b">
            <a:noAutofit/>
          </a:bodyPr>
          <a:lstStyle>
            <a:lvl1pPr marL="0" indent="0">
              <a:lnSpc>
                <a:spcPts val="1300"/>
              </a:lnSpc>
              <a:defRPr sz="13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2873999" y="1580585"/>
            <a:ext cx="2240280" cy="380999"/>
          </a:xfrm>
        </p:spPr>
        <p:txBody>
          <a:bodyPr anchor="b">
            <a:noAutofit/>
          </a:bodyPr>
          <a:lstStyle>
            <a:lvl1pPr marL="0" indent="0">
              <a:lnSpc>
                <a:spcPts val="1300"/>
              </a:lnSpc>
              <a:defRPr sz="13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5300793" y="1580585"/>
            <a:ext cx="2240280" cy="380999"/>
          </a:xfrm>
        </p:spPr>
        <p:txBody>
          <a:bodyPr anchor="b">
            <a:noAutofit/>
          </a:bodyPr>
          <a:lstStyle>
            <a:lvl1pPr marL="0" indent="0">
              <a:lnSpc>
                <a:spcPts val="1300"/>
              </a:lnSpc>
              <a:defRPr sz="13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457200" y="6353175"/>
            <a:ext cx="5226050" cy="177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XX 2010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53175"/>
            <a:ext cx="5226050" cy="177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XX 2010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Content – no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D&amp;D logo top only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97763" y="-4763"/>
            <a:ext cx="1644650" cy="113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1" y="1756151"/>
            <a:ext cx="7086600" cy="43648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53175"/>
            <a:ext cx="5226050" cy="177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XX 2010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MD&amp;D_ppt_p7.jp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-4763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5775"/>
            <a:ext cx="8229600" cy="436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62700"/>
            <a:ext cx="5226050" cy="1762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accent4"/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en-US"/>
              <a:t>April XX 2010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fontAlgn="base">
        <a:spcBef>
          <a:spcPct val="0"/>
        </a:spcBef>
        <a:spcAft>
          <a:spcPct val="0"/>
        </a:spcAft>
        <a:defRPr sz="3000" kern="1200">
          <a:solidFill>
            <a:schemeClr val="accent2"/>
          </a:solidFill>
          <a:latin typeface="Verdana"/>
          <a:ea typeface="Verdana" pitchFamily="34" charset="0"/>
          <a:cs typeface="Verdana"/>
        </a:defRPr>
      </a:lvl1pPr>
      <a:lvl2pPr algn="l" defTabSz="457200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defTabSz="457200" rtl="0" fontAlgn="base">
        <a:spcBef>
          <a:spcPts val="8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269875" indent="-215900" algn="l" defTabSz="457200" rtl="0" fontAlgn="base">
        <a:spcBef>
          <a:spcPts val="500"/>
        </a:spcBef>
        <a:spcAft>
          <a:spcPct val="0"/>
        </a:spcAft>
        <a:buFont typeface="Lucida Grande"/>
        <a:buChar char="•"/>
        <a:defRPr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504825" indent="-171450" algn="l" defTabSz="457200" rtl="0" fontAlgn="base">
        <a:spcBef>
          <a:spcPts val="200"/>
        </a:spcBef>
        <a:spcAft>
          <a:spcPct val="0"/>
        </a:spcAft>
        <a:buFont typeface="Lucida Grande"/>
        <a:buChar char="–"/>
        <a:defRPr sz="1600"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784225" indent="-171450" algn="l" defTabSz="457200" rtl="0" fontAlgn="base">
        <a:spcBef>
          <a:spcPts val="100"/>
        </a:spcBef>
        <a:spcAft>
          <a:spcPct val="0"/>
        </a:spcAft>
        <a:buFont typeface="Lucida Grande"/>
        <a:buChar char="•"/>
        <a:defRPr sz="16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990600" indent="-171450" algn="l" defTabSz="457200" rtl="0" fontAlgn="base">
        <a:spcBef>
          <a:spcPct val="0"/>
        </a:spcBef>
        <a:spcAft>
          <a:spcPct val="0"/>
        </a:spcAft>
        <a:buFont typeface="Lucida Grande"/>
        <a:buChar char="–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1"/>
          <p:cNvSpPr>
            <a:spLocks noGrp="1"/>
          </p:cNvSpPr>
          <p:nvPr>
            <p:ph type="ctrTitle"/>
          </p:nvPr>
        </p:nvSpPr>
        <p:spPr>
          <a:xfrm>
            <a:off x="204716" y="996286"/>
            <a:ext cx="8939284" cy="229282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Verdana" pitchFamily="34" charset="0"/>
                <a:cs typeface="Verdana" pitchFamily="34" charset="0"/>
              </a:rPr>
              <a:t>RF Law on Competition Protection v. FCPA </a:t>
            </a:r>
          </a:p>
        </p:txBody>
      </p:sp>
      <p:sp>
        <p:nvSpPr>
          <p:cNvPr id="11267" name="Subtitle 12"/>
          <p:cNvSpPr>
            <a:spLocks noGrp="1"/>
          </p:cNvSpPr>
          <p:nvPr>
            <p:ph type="subTitle" idx="1"/>
          </p:nvPr>
        </p:nvSpPr>
        <p:spPr>
          <a:xfrm>
            <a:off x="1746913" y="3794077"/>
            <a:ext cx="5793712" cy="17605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Verdana" pitchFamily="34" charset="0"/>
                <a:cs typeface="Verdana" pitchFamily="34" charset="0"/>
              </a:rPr>
              <a:t>Natalya Thotahewage</a:t>
            </a:r>
          </a:p>
          <a:p>
            <a:pPr algn="ctr"/>
            <a:r>
              <a:rPr lang="en-US" dirty="0" smtClean="0">
                <a:latin typeface="Verdana" pitchFamily="34" charset="0"/>
                <a:cs typeface="Verdana" pitchFamily="34" charset="0"/>
              </a:rPr>
              <a:t>Head of Legal</a:t>
            </a:r>
          </a:p>
          <a:p>
            <a:pPr algn="ctr"/>
            <a:r>
              <a:rPr lang="en-US" dirty="0" err="1" smtClean="0">
                <a:latin typeface="Verdana" pitchFamily="34" charset="0"/>
                <a:cs typeface="Verdana" pitchFamily="34" charset="0"/>
              </a:rPr>
              <a:t>Johnson&amp;Johnson</a:t>
            </a:r>
            <a:r>
              <a:rPr lang="en-US" dirty="0" smtClean="0">
                <a:latin typeface="Verdana" pitchFamily="34" charset="0"/>
                <a:cs typeface="Verdana" pitchFamily="34" charset="0"/>
              </a:rPr>
              <a:t> LLC</a:t>
            </a:r>
          </a:p>
          <a:p>
            <a:pPr algn="ctr"/>
            <a:r>
              <a:rPr lang="en-US" dirty="0" smtClean="0">
                <a:latin typeface="Verdana" pitchFamily="34" charset="0"/>
                <a:cs typeface="Verdana" pitchFamily="34" charset="0"/>
              </a:rPr>
              <a:t>(</a:t>
            </a:r>
            <a:r>
              <a:rPr lang="en-US" dirty="0" err="1" smtClean="0">
                <a:latin typeface="Verdana" pitchFamily="34" charset="0"/>
                <a:cs typeface="Verdana" pitchFamily="34" charset="0"/>
              </a:rPr>
              <a:t>Russia&amp;CIS</a:t>
            </a:r>
            <a:r>
              <a:rPr lang="en-US" dirty="0" smtClean="0">
                <a:latin typeface="Verdana" pitchFamily="34" charset="0"/>
                <a:cs typeface="Verdana" pitchFamily="34" charset="0"/>
              </a:rPr>
              <a:t>)</a:t>
            </a:r>
            <a:endParaRPr lang="en-US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1268" name="Footer Placeholder 1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June  24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2011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Verdana" pitchFamily="34" charset="0"/>
                <a:cs typeface="Verdana" pitchFamily="34" charset="0"/>
              </a:rPr>
              <a:t>FCPA requirement related to distributors</a:t>
            </a: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7854287" cy="47037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1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700" dirty="0" smtClean="0"/>
              <a:t>Criteria for distributor selection, minimizing the number of distributors to reduce FCPA risks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700" dirty="0" smtClean="0"/>
              <a:t>Due Diligence of Distributors (legal (company’s incorporation, licenses etc, finance and </a:t>
            </a:r>
            <a:r>
              <a:rPr lang="en-US" sz="1700" b="1" i="1" dirty="0" smtClean="0"/>
              <a:t>FCPA integrity criteria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700" dirty="0" smtClean="0"/>
              <a:t>Due Diligence for </a:t>
            </a:r>
            <a:r>
              <a:rPr lang="en-US" sz="1700" b="1" i="1" dirty="0" smtClean="0"/>
              <a:t>Sub-Distributors</a:t>
            </a:r>
            <a:r>
              <a:rPr lang="en-US" sz="1700" dirty="0" smtClean="0"/>
              <a:t>: 1) where US subsidiary has a direct involvement in hiring sub-distributor; 2) where sub-distributor distributor perform more than 50 % of distributorship overall business; 3) where sub-distributor performs more than 50 % of distributorship overall business as regards to US subsidiary products;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700" dirty="0" smtClean="0"/>
              <a:t>Distributors shall inform US subsidiaries </a:t>
            </a:r>
            <a:r>
              <a:rPr lang="en-US" sz="1700" b="1" dirty="0" smtClean="0"/>
              <a:t>on appointment  of sub-distributors</a:t>
            </a:r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lvl="1">
              <a:buFont typeface="Wingdings" pitchFamily="2" charset="2"/>
              <a:buChar char="Ø"/>
            </a:pPr>
            <a:endParaRPr lang="en-US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May 19, 2010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Verdana" pitchFamily="34" charset="0"/>
                <a:cs typeface="Verdana" pitchFamily="34" charset="0"/>
              </a:rPr>
              <a:t>FCPA requirement related to distributors (cont-d)</a:t>
            </a: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7854287" cy="47037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sz="1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ru-RU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700" dirty="0" smtClean="0"/>
              <a:t>Right to audit of the distributors’ activities related to US subsidiaries products specified in the distributorship contracts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700" dirty="0" smtClean="0"/>
              <a:t>FCPA and Healthcare compliance training to distributors and sub-distributors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700" dirty="0" smtClean="0"/>
              <a:t> induction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700" dirty="0" smtClean="0"/>
              <a:t> for all employees involved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1700" dirty="0" smtClean="0"/>
              <a:t>Upon request of distributor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700" dirty="0" smtClean="0"/>
              <a:t>Annual FCPA compliance certification of distributors and sub-distributors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700" dirty="0" smtClean="0"/>
              <a:t>Other requirements arising from DOJ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1700" dirty="0" smtClean="0"/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lvl="1">
              <a:buFont typeface="Wingdings" pitchFamily="2" charset="2"/>
              <a:buChar char="Ø"/>
            </a:pPr>
            <a:endParaRPr lang="en-US" dirty="0" smtClean="0">
              <a:latin typeface="Verdana" pitchFamily="34" charset="0"/>
              <a:cs typeface="Verdana" pitchFamily="34" charset="0"/>
            </a:endParaRPr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May 19, 2010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/>
          <p:cNvSpPr>
            <a:spLocks noGrp="1"/>
          </p:cNvSpPr>
          <p:nvPr>
            <p:ph type="title"/>
          </p:nvPr>
        </p:nvSpPr>
        <p:spPr>
          <a:xfrm>
            <a:off x="457200" y="272955"/>
            <a:ext cx="7086600" cy="1269242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GB" sz="2800" b="1" dirty="0" smtClean="0">
                <a:solidFill>
                  <a:schemeClr val="accent1"/>
                </a:solidFill>
              </a:rPr>
              <a:t>Actions Involving Pharmaceutical Companies in the US</a:t>
            </a:r>
          </a:p>
        </p:txBody>
      </p:sp>
      <p:sp>
        <p:nvSpPr>
          <p:cNvPr id="14339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719617"/>
            <a:ext cx="8094372" cy="4452583"/>
          </a:xfrm>
        </p:spPr>
        <p:txBody>
          <a:bodyPr/>
          <a:lstStyle/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r>
              <a:rPr lang="en-GB" sz="1800" dirty="0" smtClean="0"/>
              <a:t>Johnson &amp; Johnson (2011) – pays </a:t>
            </a:r>
            <a:r>
              <a:rPr lang="en-GB" sz="1800" b="1" dirty="0" smtClean="0"/>
              <a:t>$48.6</a:t>
            </a:r>
            <a:r>
              <a:rPr lang="en-GB" sz="1800" dirty="0" smtClean="0"/>
              <a:t> </a:t>
            </a:r>
            <a:r>
              <a:rPr lang="en-GB" sz="1800" b="1" dirty="0" smtClean="0"/>
              <a:t>million</a:t>
            </a:r>
            <a:r>
              <a:rPr lang="en-GB" sz="1800" dirty="0" smtClean="0"/>
              <a:t> to SEC and </a:t>
            </a:r>
            <a:r>
              <a:rPr lang="en-GB" sz="1800" b="1" dirty="0" smtClean="0"/>
              <a:t>$21.4</a:t>
            </a:r>
            <a:r>
              <a:rPr lang="en-GB" sz="1800" dirty="0" smtClean="0"/>
              <a:t> </a:t>
            </a:r>
            <a:r>
              <a:rPr lang="en-GB" sz="1800" b="1" dirty="0" smtClean="0"/>
              <a:t>million</a:t>
            </a:r>
            <a:r>
              <a:rPr lang="en-GB" sz="1800" dirty="0" smtClean="0"/>
              <a:t> to DOJ for paying bribes to public doctors and hospital administrators in Greece, Poland, and Romania and paying kickbacks to former Iraqi government. </a:t>
            </a:r>
            <a:r>
              <a:rPr lang="en-GB" sz="1800" b="1" dirty="0" smtClean="0"/>
              <a:t>3-year </a:t>
            </a:r>
            <a:r>
              <a:rPr lang="en-GB" sz="1800" b="1" dirty="0" err="1" smtClean="0"/>
              <a:t>Defferred</a:t>
            </a:r>
            <a:r>
              <a:rPr lang="en-GB" sz="1800" b="1" dirty="0" smtClean="0"/>
              <a:t> Prosecution Agreement.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endParaRPr lang="en-GB" sz="1800" b="1" dirty="0" smtClean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r>
              <a:rPr lang="en-GB" sz="1800" dirty="0" smtClean="0"/>
              <a:t>Novo Nordisk (2009) – pays </a:t>
            </a:r>
            <a:r>
              <a:rPr lang="en-GB" sz="1800" b="1" dirty="0" smtClean="0"/>
              <a:t>$9</a:t>
            </a:r>
            <a:r>
              <a:rPr lang="en-GB" sz="1800" dirty="0" smtClean="0"/>
              <a:t> </a:t>
            </a:r>
            <a:r>
              <a:rPr lang="en-GB" sz="1800" b="1" dirty="0" smtClean="0"/>
              <a:t>million</a:t>
            </a:r>
            <a:r>
              <a:rPr lang="en-GB" sz="1800" dirty="0" smtClean="0"/>
              <a:t> penalty for illegal kickbacks paid to the former Iraqi government. </a:t>
            </a:r>
          </a:p>
          <a:p>
            <a:pPr lvl="2">
              <a:lnSpc>
                <a:spcPct val="80000"/>
              </a:lnSpc>
              <a:buNone/>
            </a:pPr>
            <a:endParaRPr lang="en-GB" sz="1800" dirty="0" smtClean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r>
              <a:rPr lang="en-GB" sz="1800" dirty="0" smtClean="0"/>
              <a:t>AGA Medical Corporation (2008) – pays </a:t>
            </a:r>
            <a:r>
              <a:rPr lang="en-GB" sz="1800" b="1" dirty="0" smtClean="0"/>
              <a:t>$2</a:t>
            </a:r>
            <a:r>
              <a:rPr lang="en-GB" sz="1800" dirty="0" smtClean="0"/>
              <a:t> </a:t>
            </a:r>
            <a:r>
              <a:rPr lang="en-GB" sz="1800" b="1" dirty="0" smtClean="0"/>
              <a:t>million</a:t>
            </a:r>
            <a:r>
              <a:rPr lang="en-GB" sz="1800" dirty="0" smtClean="0"/>
              <a:t> to DOJ in connection with corrupt payments made to Chinese government officials.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 err="1" smtClean="0"/>
              <a:t>Synocor</a:t>
            </a:r>
            <a:r>
              <a:rPr lang="en-US" sz="1800" dirty="0" smtClean="0"/>
              <a:t> (2007) –  pays </a:t>
            </a:r>
            <a:r>
              <a:rPr lang="en-US" sz="1800" b="1" dirty="0" smtClean="0"/>
              <a:t>$500,000</a:t>
            </a:r>
            <a:r>
              <a:rPr lang="en-US" sz="1800" dirty="0" smtClean="0"/>
              <a:t> civil penalty to SEC for violating the anti-bribery, books and records, and internal controls provision of FCPA.</a:t>
            </a:r>
          </a:p>
          <a:p>
            <a:pPr lvl="3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 smtClean="0"/>
              <a:t>Former chairman paid </a:t>
            </a:r>
            <a:r>
              <a:rPr lang="en-US" sz="1800" b="1" dirty="0" smtClean="0"/>
              <a:t>$75,000</a:t>
            </a:r>
            <a:r>
              <a:rPr lang="en-US" sz="1800" dirty="0" smtClean="0"/>
              <a:t> civil penalty to SEC for aiding and abetting </a:t>
            </a:r>
            <a:r>
              <a:rPr lang="en-US" sz="1800" dirty="0" err="1" smtClean="0"/>
              <a:t>Synocor’s</a:t>
            </a:r>
            <a:r>
              <a:rPr lang="en-US" sz="1800" dirty="0" smtClean="0"/>
              <a:t> FCPA violations.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800" dirty="0" err="1" smtClean="0"/>
              <a:t>Immucor</a:t>
            </a:r>
            <a:r>
              <a:rPr lang="en-US" sz="1800" dirty="0" smtClean="0"/>
              <a:t> (2007) – CEO pays </a:t>
            </a:r>
            <a:r>
              <a:rPr lang="en-US" sz="1800" b="1" dirty="0" smtClean="0"/>
              <a:t>$30,000</a:t>
            </a:r>
            <a:r>
              <a:rPr lang="en-US" sz="1800" dirty="0" smtClean="0"/>
              <a:t> civil penalty to SEC for aiding and abetting </a:t>
            </a:r>
            <a:r>
              <a:rPr lang="en-US" sz="1800" dirty="0" err="1" smtClean="0"/>
              <a:t>Immucor’s</a:t>
            </a:r>
            <a:r>
              <a:rPr lang="en-US" sz="1800" dirty="0" smtClean="0"/>
              <a:t> FCPA violations</a:t>
            </a:r>
            <a:endParaRPr lang="en-GB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</a:t>
            </a:r>
            <a:r>
              <a:rPr lang="en-US" dirty="0" smtClean="0"/>
              <a:t>06 2010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363"/>
            <a:ext cx="7086599" cy="968991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GB" sz="3200" dirty="0" smtClean="0">
                <a:solidFill>
                  <a:schemeClr val="accent1"/>
                </a:solidFill>
              </a:rPr>
              <a:t>Increased Prosecution of Individuals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7355"/>
            <a:ext cx="7086601" cy="4933635"/>
          </a:xfrm>
        </p:spPr>
        <p:txBody>
          <a:bodyPr/>
          <a:lstStyle/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lvl="2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1800" dirty="0" smtClean="0">
                <a:latin typeface="Verdana" pitchFamily="34" charset="0"/>
              </a:rPr>
              <a:t>Prosecution of individuals a priority</a:t>
            </a:r>
          </a:p>
          <a:p>
            <a:pPr lvl="2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1800" dirty="0" smtClean="0">
                <a:latin typeface="Verdana" pitchFamily="34" charset="0"/>
              </a:rPr>
              <a:t>Indictments against 22 individuals– single largest FCPA prosecution </a:t>
            </a:r>
          </a:p>
          <a:p>
            <a:pPr lvl="2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dirty="0" smtClean="0">
                <a:latin typeface="Verdana" pitchFamily="34" charset="0"/>
              </a:rPr>
              <a:t>Senior corporate executives targeted</a:t>
            </a:r>
          </a:p>
          <a:p>
            <a:pPr lvl="2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1800" dirty="0" smtClean="0">
                <a:latin typeface="Verdana" pitchFamily="34" charset="0"/>
              </a:rPr>
              <a:t>March 2011: an individual agreed to forfeit record </a:t>
            </a:r>
            <a:r>
              <a:rPr lang="en-GB" sz="1800" b="1" dirty="0" smtClean="0">
                <a:latin typeface="Verdana" pitchFamily="34" charset="0"/>
              </a:rPr>
              <a:t>$149 million</a:t>
            </a:r>
            <a:r>
              <a:rPr lang="en-GB" sz="1800" dirty="0" smtClean="0">
                <a:latin typeface="Verdana" pitchFamily="34" charset="0"/>
              </a:rPr>
              <a:t> in connection with bribing Nigerian officials</a:t>
            </a:r>
          </a:p>
          <a:p>
            <a:pPr lvl="2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dirty="0" smtClean="0">
                <a:latin typeface="Verdana" pitchFamily="34" charset="0"/>
              </a:rPr>
              <a:t>2010: longest prison term – </a:t>
            </a:r>
            <a:r>
              <a:rPr lang="en-US" sz="1800" b="1" dirty="0" smtClean="0">
                <a:latin typeface="Verdana" pitchFamily="34" charset="0"/>
              </a:rPr>
              <a:t>87 months</a:t>
            </a:r>
            <a:r>
              <a:rPr lang="en-US" sz="1800" dirty="0" smtClean="0">
                <a:latin typeface="Verdana" pitchFamily="34" charset="0"/>
              </a:rPr>
              <a:t> – for an individual for corrupt payments to Panamanian officials</a:t>
            </a:r>
          </a:p>
          <a:p>
            <a:pPr lvl="2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dirty="0" smtClean="0">
                <a:latin typeface="Verdana" pitchFamily="34" charset="0"/>
              </a:rPr>
              <a:t>Result of increased individual prosecutions </a:t>
            </a:r>
            <a:r>
              <a:rPr lang="en-US" sz="1800" dirty="0" smtClean="0">
                <a:latin typeface="Verdana" pitchFamily="34" charset="0"/>
                <a:sym typeface="Wingdings" pitchFamily="2" charset="2"/>
              </a:rPr>
              <a:t></a:t>
            </a:r>
            <a:r>
              <a:rPr lang="en-US" sz="1800" dirty="0" smtClean="0">
                <a:latin typeface="Verdana" pitchFamily="34" charset="0"/>
              </a:rPr>
              <a:t> potential increase in FCPA trials and court challenges</a:t>
            </a:r>
            <a:endParaRPr lang="en-GB" sz="1800" dirty="0" smtClean="0">
              <a:latin typeface="Verdana" pitchFamily="34" charset="0"/>
            </a:endParaRPr>
          </a:p>
          <a:p>
            <a:pPr marL="365125" indent="-365125" algn="just">
              <a:buFont typeface="Wingdings" pitchFamily="2" charset="2"/>
              <a:buChar char="Ø"/>
            </a:pPr>
            <a:endParaRPr lang="ru-RU" dirty="0" smtClean="0">
              <a:solidFill>
                <a:srgbClr val="3C3C3C"/>
              </a:solidFill>
              <a:latin typeface="Verdana" pitchFamily="34" charset="0"/>
              <a:cs typeface="Times New Roman" pitchFamily="18" charset="0"/>
            </a:endParaRPr>
          </a:p>
          <a:p>
            <a:pPr marL="365125" indent="-365125">
              <a:buFont typeface="Wingdings" pitchFamily="2" charset="2"/>
              <a:buChar char="Ø"/>
            </a:pPr>
            <a:endParaRPr lang="ru-RU" dirty="0" smtClean="0">
              <a:solidFill>
                <a:srgbClr val="3C3C3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06 2010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352731" cy="99628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RF Law on Competition protection requirements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17639"/>
            <a:ext cx="7086600" cy="4703352"/>
          </a:xfrm>
        </p:spPr>
        <p:txBody>
          <a:bodyPr/>
          <a:lstStyle/>
          <a:p>
            <a:pPr marL="0" lvl="1" indent="0">
              <a:spcBef>
                <a:spcPts val="800"/>
              </a:spcBef>
              <a:buNone/>
            </a:pPr>
            <a:endParaRPr lang="en-US" sz="1400" dirty="0" smtClean="0">
              <a:latin typeface="Verdana" pitchFamily="34" charset="0"/>
              <a:cs typeface="Verdana" pitchFamily="34" charset="0"/>
            </a:endParaRPr>
          </a:p>
          <a:p>
            <a:pPr marL="0" lvl="1" indent="0">
              <a:spcBef>
                <a:spcPts val="800"/>
              </a:spcBef>
              <a:buNone/>
            </a:pPr>
            <a:endParaRPr lang="en-US" sz="1400" dirty="0" smtClean="0">
              <a:latin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06 2010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996287"/>
            <a:ext cx="89392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600" b="1" dirty="0" smtClean="0">
                <a:latin typeface="Verdana" pitchFamily="34" charset="0"/>
              </a:rPr>
              <a:t>Distributor selection criteria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600" i="1" dirty="0" smtClean="0">
                <a:latin typeface="Verdana" pitchFamily="34" charset="0"/>
              </a:rPr>
              <a:t>  Article 421 of RF Civil Code establishes the freedom of contract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600" i="1" dirty="0" smtClean="0">
                <a:latin typeface="Verdana" pitchFamily="34" charset="0"/>
              </a:rPr>
              <a:t> no public contract concept applicable as related to trading US sub-subsidiaries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600" i="1" dirty="0" smtClean="0">
                <a:latin typeface="Verdana" pitchFamily="34" charset="0"/>
              </a:rPr>
              <a:t>  even dominant companies can refuse in supply of products if they have production and </a:t>
            </a:r>
            <a:r>
              <a:rPr lang="en-US" sz="1600" b="1" i="1" dirty="0" smtClean="0">
                <a:solidFill>
                  <a:srgbClr val="FF0000"/>
                </a:solidFill>
                <a:latin typeface="Verdana" pitchFamily="34" charset="0"/>
              </a:rPr>
              <a:t>economically </a:t>
            </a:r>
            <a:r>
              <a:rPr lang="en-US" sz="1600" i="1" dirty="0" smtClean="0">
                <a:latin typeface="Verdana" pitchFamily="34" charset="0"/>
              </a:rPr>
              <a:t>justified reason to refuse (</a:t>
            </a:r>
            <a:r>
              <a:rPr lang="en-US" sz="1600" b="1" i="1" dirty="0" smtClean="0">
                <a:latin typeface="Verdana" pitchFamily="34" charset="0"/>
              </a:rPr>
              <a:t>Art 10</a:t>
            </a:r>
            <a:r>
              <a:rPr lang="en-US" sz="1600" i="1" dirty="0" smtClean="0">
                <a:latin typeface="Verdana" pitchFamily="34" charset="0"/>
              </a:rPr>
              <a:t>, Law on Competition protection)</a:t>
            </a:r>
          </a:p>
          <a:p>
            <a:pPr algn="just"/>
            <a:r>
              <a:rPr lang="en-US" sz="1600" b="1" dirty="0" smtClean="0">
                <a:solidFill>
                  <a:srgbClr val="FF0000"/>
                </a:solidFill>
                <a:latin typeface="Verdana" pitchFamily="34" charset="0"/>
              </a:rPr>
              <a:t>Can US subsidiary can economically justify the refusal that the possible penalty for non-compliance with FCPA framework leads to significant economic losses?</a:t>
            </a:r>
          </a:p>
          <a:p>
            <a:pPr algn="just"/>
            <a:r>
              <a:rPr lang="en-US" sz="1600" b="1" dirty="0" smtClean="0">
                <a:solidFill>
                  <a:srgbClr val="FF0000"/>
                </a:solidFill>
                <a:latin typeface="Verdana" pitchFamily="34" charset="0"/>
              </a:rPr>
              <a:t>Please note that there is no FAS guidance for all market players exists to address the issue!!! Clear, fair, equal and verifiable criteria are needed.</a:t>
            </a:r>
          </a:p>
          <a:p>
            <a:pPr algn="just"/>
            <a:endParaRPr lang="en-US" sz="1600" b="1" dirty="0" smtClean="0">
              <a:solidFill>
                <a:srgbClr val="FF0000"/>
              </a:solidFill>
              <a:latin typeface="Verdan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>
                <a:latin typeface="Verdana" pitchFamily="34" charset="0"/>
              </a:rPr>
              <a:t>Due Diligence  </a:t>
            </a:r>
            <a:r>
              <a:rPr lang="en-US" sz="1600" dirty="0" smtClean="0">
                <a:latin typeface="Verdana" pitchFamily="34" charset="0"/>
              </a:rPr>
              <a:t>(due registration and pharmaceutical license in sufficient)</a:t>
            </a:r>
          </a:p>
          <a:p>
            <a:pPr algn="just"/>
            <a:r>
              <a:rPr lang="en-US" sz="1600" dirty="0" smtClean="0">
                <a:latin typeface="Verdana" pitchFamily="34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600" dirty="0" smtClean="0">
                <a:latin typeface="Verdana" pitchFamily="34" charset="0"/>
              </a:rPr>
              <a:t>Other forms of potential </a:t>
            </a:r>
            <a:r>
              <a:rPr lang="en-US" sz="1600" b="1" dirty="0" smtClean="0">
                <a:latin typeface="Verdana" pitchFamily="34" charset="0"/>
              </a:rPr>
              <a:t>dominance abuse</a:t>
            </a:r>
            <a:r>
              <a:rPr lang="en-US" sz="1600" dirty="0" smtClean="0">
                <a:latin typeface="Verdana" pitchFamily="34" charset="0"/>
              </a:rPr>
              <a:t> like inclusion of foreign law norms into contracts between companies of RF, especially if there is a protocol of disagreement</a:t>
            </a:r>
          </a:p>
          <a:p>
            <a:r>
              <a:rPr lang="en-US" sz="1600" dirty="0" smtClean="0">
                <a:latin typeface="Verdana" pitchFamily="34" charset="0"/>
              </a:rPr>
              <a:t>(</a:t>
            </a:r>
            <a:r>
              <a:rPr lang="en-US" sz="1600" b="1" dirty="0" smtClean="0">
                <a:latin typeface="Verdana" pitchFamily="34" charset="0"/>
              </a:rPr>
              <a:t>Art 10</a:t>
            </a:r>
            <a:r>
              <a:rPr lang="en-US" sz="1600" dirty="0" smtClean="0">
                <a:latin typeface="Verdana" pitchFamily="34" charset="0"/>
              </a:rPr>
              <a:t>, Law on Competition protection), mandatory trainings and certification</a:t>
            </a:r>
          </a:p>
          <a:p>
            <a:endParaRPr lang="en-US" sz="1600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Verdana" pitchFamily="34" charset="0"/>
              </a:rPr>
              <a:t>Redundant information on secondary sales (like sub0ditributor shipments, final clients (hospitals), prices for awarded auctions v. regional sales data to remunerate sales force (</a:t>
            </a:r>
            <a:r>
              <a:rPr lang="en-US" sz="1600" b="1" dirty="0" smtClean="0">
                <a:latin typeface="Verdana" pitchFamily="34" charset="0"/>
              </a:rPr>
              <a:t>Art 11 Part 3, </a:t>
            </a:r>
            <a:r>
              <a:rPr lang="en-US" sz="1600" dirty="0" smtClean="0">
                <a:latin typeface="Verdana" pitchFamily="34" charset="0"/>
              </a:rPr>
              <a:t>Law on Competition protection Coordination of economic activities/concerted actions)</a:t>
            </a:r>
          </a:p>
          <a:p>
            <a:endParaRPr lang="en-US" sz="1600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600" dirty="0" smtClean="0">
                <a:latin typeface="Verdana" pitchFamily="34" charset="0"/>
              </a:rPr>
              <a:t>Informing of US subsidiaries about  appointment of sub-distributor (</a:t>
            </a:r>
            <a:r>
              <a:rPr lang="en-US" sz="1600" b="1" dirty="0" smtClean="0">
                <a:latin typeface="Verdana" pitchFamily="34" charset="0"/>
              </a:rPr>
              <a:t>Art 11 Part 3</a:t>
            </a:r>
            <a:r>
              <a:rPr lang="en-US" sz="1600" dirty="0" smtClean="0">
                <a:latin typeface="Verdana" pitchFamily="34" charset="0"/>
              </a:rPr>
              <a:t>, Law on Competition protection Coordination of economic activities/concerted actions)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6600" cy="961734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Interim first lessons learnt from </a:t>
            </a:r>
            <a:r>
              <a:rPr lang="en-US" b="1" dirty="0" err="1" smtClean="0">
                <a:solidFill>
                  <a:srgbClr val="FF0000"/>
                </a:solidFill>
              </a:rPr>
              <a:t>Novonordisk</a:t>
            </a:r>
            <a:r>
              <a:rPr lang="en-US" b="1" dirty="0" smtClean="0">
                <a:solidFill>
                  <a:srgbClr val="FF0000"/>
                </a:solidFill>
              </a:rPr>
              <a:t> case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17639"/>
            <a:ext cx="7086600" cy="4703352"/>
          </a:xfrm>
        </p:spPr>
        <p:txBody>
          <a:bodyPr/>
          <a:lstStyle/>
          <a:p>
            <a:pPr marL="0" lvl="1" indent="0">
              <a:spcBef>
                <a:spcPts val="800"/>
              </a:spcBef>
              <a:buNone/>
            </a:pPr>
            <a:endParaRPr lang="en-US" sz="1400" dirty="0" smtClean="0">
              <a:latin typeface="Verdana" pitchFamily="34" charset="0"/>
              <a:cs typeface="Verdana" pitchFamily="34" charset="0"/>
            </a:endParaRPr>
          </a:p>
          <a:p>
            <a:pPr marL="0" lvl="1" indent="0">
              <a:spcBef>
                <a:spcPts val="800"/>
              </a:spcBef>
              <a:buNone/>
            </a:pPr>
            <a:endParaRPr lang="en-US" sz="1400" dirty="0" smtClean="0">
              <a:latin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06 2010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236373"/>
            <a:ext cx="84820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endParaRPr lang="en-US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</a:rPr>
              <a:t>NovonNodisk</a:t>
            </a:r>
            <a:r>
              <a:rPr lang="en-US" dirty="0" smtClean="0">
                <a:latin typeface="Verdana" pitchFamily="34" charset="0"/>
              </a:rPr>
              <a:t> is accused for dominance abuse and </a:t>
            </a:r>
            <a:r>
              <a:rPr lang="en-US" dirty="0" err="1" smtClean="0">
                <a:latin typeface="Verdana" pitchFamily="34" charset="0"/>
              </a:rPr>
              <a:t>entlitled</a:t>
            </a:r>
            <a:r>
              <a:rPr lang="en-US" dirty="0" smtClean="0">
                <a:latin typeface="Verdana" pitchFamily="34" charset="0"/>
              </a:rPr>
              <a:t> to pay turnover </a:t>
            </a:r>
            <a:r>
              <a:rPr lang="en-US" dirty="0" err="1" smtClean="0">
                <a:latin typeface="Verdana" pitchFamily="34" charset="0"/>
              </a:rPr>
              <a:t>penatlty</a:t>
            </a:r>
            <a:endParaRPr lang="en-US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>
                <a:latin typeface="Verdana" pitchFamily="34" charset="0"/>
              </a:rPr>
              <a:t>NovoNordisk</a:t>
            </a:r>
            <a:r>
              <a:rPr lang="en-US" dirty="0" smtClean="0">
                <a:latin typeface="Verdana" pitchFamily="34" charset="0"/>
              </a:rPr>
              <a:t> has challenged FAS decision in court with the court suspension of penalty payment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Verdana" pitchFamily="34" charset="0"/>
              </a:rPr>
              <a:t>Anticipated settlement agreement between </a:t>
            </a:r>
            <a:r>
              <a:rPr lang="en-US" dirty="0" err="1" smtClean="0">
                <a:latin typeface="Verdana" pitchFamily="34" charset="0"/>
              </a:rPr>
              <a:t>NovoNordisk</a:t>
            </a:r>
            <a:r>
              <a:rPr lang="en-US" dirty="0" smtClean="0">
                <a:latin typeface="Verdana" pitchFamily="34" charset="0"/>
              </a:rPr>
              <a:t> and FAS </a:t>
            </a:r>
            <a:r>
              <a:rPr lang="en-US" i="1" dirty="0" smtClean="0">
                <a:latin typeface="Verdana" pitchFamily="34" charset="0"/>
              </a:rPr>
              <a:t>(as per </a:t>
            </a:r>
            <a:r>
              <a:rPr lang="en-US" i="1" dirty="0" err="1" smtClean="0">
                <a:latin typeface="Verdana" pitchFamily="34" charset="0"/>
              </a:rPr>
              <a:t>Timofey</a:t>
            </a:r>
            <a:r>
              <a:rPr lang="en-US" i="1" dirty="0" smtClean="0">
                <a:latin typeface="Verdana" pitchFamily="34" charset="0"/>
              </a:rPr>
              <a:t> </a:t>
            </a:r>
            <a:r>
              <a:rPr lang="en-US" i="1" dirty="0" err="1" smtClean="0">
                <a:latin typeface="Verdana" pitchFamily="34" charset="0"/>
              </a:rPr>
              <a:t>Nizhegorodtsev</a:t>
            </a:r>
            <a:r>
              <a:rPr lang="en-US" i="1" dirty="0" smtClean="0">
                <a:latin typeface="Verdana" pitchFamily="34" charset="0"/>
              </a:rPr>
              <a:t> speech of May 17</a:t>
            </a:r>
            <a:r>
              <a:rPr lang="en-US" i="1" baseline="30000" dirty="0" smtClean="0">
                <a:latin typeface="Verdana" pitchFamily="34" charset="0"/>
              </a:rPr>
              <a:t>th</a:t>
            </a:r>
            <a:r>
              <a:rPr lang="en-US" i="1" dirty="0" smtClean="0">
                <a:latin typeface="Verdana" pitchFamily="34" charset="0"/>
              </a:rPr>
              <a:t>).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</a:rPr>
              <a:t> Commercial policy shall be published at </a:t>
            </a:r>
            <a:r>
              <a:rPr lang="en-US" dirty="0" err="1" smtClean="0">
                <a:latin typeface="Verdana" pitchFamily="34" charset="0"/>
              </a:rPr>
              <a:t>NovoNordisk</a:t>
            </a:r>
            <a:r>
              <a:rPr lang="en-US" dirty="0" smtClean="0">
                <a:latin typeface="Verdana" pitchFamily="34" charset="0"/>
              </a:rPr>
              <a:t> website</a:t>
            </a:r>
            <a:r>
              <a:rPr lang="en-US" b="1" dirty="0" smtClean="0">
                <a:solidFill>
                  <a:srgbClr val="FF0000"/>
                </a:solidFill>
                <a:latin typeface="Verdana" pitchFamily="34" charset="0"/>
              </a:rPr>
              <a:t>. It may increase the number of wholesalers rather than distributors and increase operational (logistical cost of the company).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</a:rPr>
              <a:t> Template contract shall be placed at </a:t>
            </a:r>
            <a:r>
              <a:rPr lang="en-US" dirty="0" err="1" smtClean="0">
                <a:latin typeface="Verdana" pitchFamily="34" charset="0"/>
              </a:rPr>
              <a:t>NovoNordisk</a:t>
            </a:r>
            <a:r>
              <a:rPr lang="en-US" dirty="0" smtClean="0">
                <a:latin typeface="Verdana" pitchFamily="34" charset="0"/>
              </a:rPr>
              <a:t> website. </a:t>
            </a:r>
            <a:r>
              <a:rPr lang="en-US" b="1" dirty="0" smtClean="0">
                <a:solidFill>
                  <a:srgbClr val="FF0000"/>
                </a:solidFill>
                <a:latin typeface="Verdana" pitchFamily="34" charset="0"/>
              </a:rPr>
              <a:t>Shall it become the public contract from civil law perspective or there will be a room for justified supply refusal as specified above?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</a:rPr>
              <a:t> Criteria for distributor selection with partial implementation of FCPA criteria (to avoid vague ethical reasons)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</a:rPr>
              <a:t>Fixed reasonable time for Due Diligence of distributors</a:t>
            </a:r>
          </a:p>
          <a:p>
            <a:pPr algn="just">
              <a:buFont typeface="Wingdings" pitchFamily="2" charset="2"/>
              <a:buChar char="Ø"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6600" cy="961734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Next steps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17639"/>
            <a:ext cx="7086600" cy="4703352"/>
          </a:xfrm>
        </p:spPr>
        <p:txBody>
          <a:bodyPr/>
          <a:lstStyle/>
          <a:p>
            <a:pPr marL="0" lvl="1" indent="0">
              <a:spcBef>
                <a:spcPts val="800"/>
              </a:spcBef>
              <a:buNone/>
            </a:pPr>
            <a:endParaRPr lang="en-US" sz="1400" dirty="0" smtClean="0">
              <a:latin typeface="Verdana" pitchFamily="34" charset="0"/>
              <a:cs typeface="Verdana" pitchFamily="34" charset="0"/>
            </a:endParaRPr>
          </a:p>
          <a:p>
            <a:pPr marL="0" lvl="1" indent="0">
              <a:spcBef>
                <a:spcPts val="800"/>
              </a:spcBef>
              <a:buNone/>
            </a:pPr>
            <a:endParaRPr lang="en-US" sz="1400" dirty="0" smtClean="0">
              <a:latin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06 2010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236373"/>
            <a:ext cx="84820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endParaRPr lang="en-US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Verdana" pitchFamily="34" charset="0"/>
              </a:rPr>
              <a:t>Dialog between FAS and DOJ shall be initiated to elaborate common vision and recommendation to prevent US subsidiaries to abide with one laws violating the others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Verdana" pitchFamily="34" charset="0"/>
              </a:rPr>
              <a:t>Increase awareness among US subsidiaries of such clashed in laws (</a:t>
            </a:r>
            <a:r>
              <a:rPr lang="en-US" dirty="0" err="1" smtClean="0">
                <a:latin typeface="Verdana" pitchFamily="34" charset="0"/>
              </a:rPr>
              <a:t>AmCham</a:t>
            </a:r>
            <a:r>
              <a:rPr lang="en-US" dirty="0" smtClean="0">
                <a:latin typeface="Verdana" pitchFamily="34" charset="0"/>
              </a:rPr>
              <a:t> event for all US subsidiary members)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Verdana" pitchFamily="34" charset="0"/>
              </a:rPr>
              <a:t>Seeking for general clarification of FAS to Due </a:t>
            </a:r>
            <a:r>
              <a:rPr lang="en-US" dirty="0" err="1" smtClean="0">
                <a:latin typeface="Verdana" pitchFamily="34" charset="0"/>
              </a:rPr>
              <a:t>Dilihence</a:t>
            </a:r>
            <a:r>
              <a:rPr lang="en-US" dirty="0" smtClean="0">
                <a:latin typeface="Verdana" pitchFamily="34" charset="0"/>
              </a:rPr>
              <a:t> and Distributor selection criteria to be published at FAS </a:t>
            </a:r>
            <a:r>
              <a:rPr lang="en-US" dirty="0" err="1" smtClean="0">
                <a:latin typeface="Verdana" pitchFamily="34" charset="0"/>
              </a:rPr>
              <a:t>webside</a:t>
            </a:r>
            <a:r>
              <a:rPr lang="en-US" dirty="0" smtClean="0">
                <a:latin typeface="Verdana" pitchFamily="34" charset="0"/>
              </a:rPr>
              <a:t> and at legal databases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Verdana" pitchFamily="34" charset="0"/>
              </a:rPr>
              <a:t>Follow-ups on </a:t>
            </a:r>
            <a:r>
              <a:rPr lang="en-US" dirty="0" err="1" smtClean="0">
                <a:latin typeface="Verdana" pitchFamily="34" charset="0"/>
              </a:rPr>
              <a:t>NovoNordisk</a:t>
            </a:r>
            <a:r>
              <a:rPr lang="en-US" dirty="0" smtClean="0">
                <a:latin typeface="Verdana" pitchFamily="34" charset="0"/>
              </a:rPr>
              <a:t> and other similar cases, even outside the </a:t>
            </a:r>
            <a:r>
              <a:rPr lang="en-US" dirty="0" err="1" smtClean="0">
                <a:latin typeface="Verdana" pitchFamily="34" charset="0"/>
              </a:rPr>
              <a:t>Pharma</a:t>
            </a:r>
            <a:r>
              <a:rPr lang="en-US" dirty="0" smtClean="0">
                <a:latin typeface="Verdana" pitchFamily="34" charset="0"/>
              </a:rPr>
              <a:t> industry, on big </a:t>
            </a:r>
            <a:r>
              <a:rPr lang="en-US" dirty="0" err="1" smtClean="0">
                <a:latin typeface="Verdana" pitchFamily="34" charset="0"/>
              </a:rPr>
              <a:t>Pharma</a:t>
            </a:r>
            <a:r>
              <a:rPr lang="en-US" dirty="0" smtClean="0">
                <a:latin typeface="Verdana" pitchFamily="34" charset="0"/>
              </a:rPr>
              <a:t> event </a:t>
            </a:r>
            <a:r>
              <a:rPr lang="en-US" dirty="0" err="1" smtClean="0">
                <a:latin typeface="Verdana" pitchFamily="34" charset="0"/>
              </a:rPr>
              <a:t>ocassions</a:t>
            </a:r>
            <a:endParaRPr lang="en-US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dirty="0" smtClean="0">
              <a:latin typeface="Verdana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Verdana" pitchFamily="34" charset="0"/>
              </a:rPr>
              <a:t>Same consequences will apply to UK Anti-Bribery Act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Questions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Thanks 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for the patience and attention!</a:t>
            </a:r>
            <a:r>
              <a:rPr lang="en-US" sz="3200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XX 2010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_mdd_templatev01_100413">
  <a:themeElements>
    <a:clrScheme name="Custom 15">
      <a:dk1>
        <a:srgbClr val="555555"/>
      </a:dk1>
      <a:lt1>
        <a:srgbClr val="FFFFFF"/>
      </a:lt1>
      <a:dk2>
        <a:srgbClr val="BABABA"/>
      </a:dk2>
      <a:lt2>
        <a:srgbClr val="28005C"/>
      </a:lt2>
      <a:accent1>
        <a:srgbClr val="F30617"/>
      </a:accent1>
      <a:accent2>
        <a:srgbClr val="001648"/>
      </a:accent2>
      <a:accent3>
        <a:srgbClr val="5E4085"/>
      </a:accent3>
      <a:accent4>
        <a:srgbClr val="878787"/>
      </a:accent4>
      <a:accent5>
        <a:srgbClr val="405076"/>
      </a:accent5>
      <a:accent6>
        <a:srgbClr val="555555"/>
      </a:accent6>
      <a:hlink>
        <a:srgbClr val="808AA3"/>
      </a:hlink>
      <a:folHlink>
        <a:srgbClr val="FA9B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>
            <a:latin typeface="Verdana"/>
            <a:cs typeface="Verdan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91CB358AE8FC45A94E403CAB503933" ma:contentTypeVersion="0" ma:contentTypeDescription="Create a new document." ma:contentTypeScope="" ma:versionID="e70dd2a713a32e4cbb725dcde9fc36f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E28832-49BB-4238-88DE-5F30A46D8D1E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32681C6-CBAE-4B67-B017-EE654D501B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4587346-490C-4FA8-BCE3-81F0AB51C6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int_mdd_templatev01_100413</Template>
  <TotalTime>574</TotalTime>
  <Words>924</Words>
  <Application>Microsoft Office PowerPoint</Application>
  <PresentationFormat>On-screen Show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int_mdd_templatev01_100413</vt:lpstr>
      <vt:lpstr>RF Law on Competition Protection v. FCPA </vt:lpstr>
      <vt:lpstr>FCPA requirement related to distributors</vt:lpstr>
      <vt:lpstr>FCPA requirement related to distributors (cont-d)</vt:lpstr>
      <vt:lpstr>Actions Involving Pharmaceutical Companies in the US</vt:lpstr>
      <vt:lpstr>Increased Prosecution of Individuals</vt:lpstr>
      <vt:lpstr>RF Law on Competition protection requirements</vt:lpstr>
      <vt:lpstr>Interim first lessons learnt from Novonordisk case</vt:lpstr>
      <vt:lpstr>Next steps</vt:lpstr>
      <vt:lpstr>Questions</vt:lpstr>
    </vt:vector>
  </TitlesOfParts>
  <Company>Johnson &amp; Johnson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Tmueller1</dc:creator>
  <cp:lastModifiedBy>nthotahe</cp:lastModifiedBy>
  <cp:revision>68</cp:revision>
  <dcterms:created xsi:type="dcterms:W3CDTF">2010-04-14T09:40:17Z</dcterms:created>
  <dcterms:modified xsi:type="dcterms:W3CDTF">2011-06-16T07:55:40Z</dcterms:modified>
</cp:coreProperties>
</file>